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9" r:id="rId5"/>
    <p:sldMasterId id="2147483678" r:id="rId6"/>
  </p:sldMasterIdLst>
  <p:notesMasterIdLst>
    <p:notesMasterId r:id="rId12"/>
  </p:notesMasterIdLst>
  <p:sldIdLst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047" autoAdjust="0"/>
    <p:restoredTop sz="94660"/>
  </p:normalViewPr>
  <p:slideViewPr>
    <p:cSldViewPr snapToGrid="0">
      <p:cViewPr varScale="1">
        <p:scale>
          <a:sx n="77" d="100"/>
          <a:sy n="77" d="100"/>
        </p:scale>
        <p:origin x="-96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706E9-5B29-4C52-B1B7-868C4A85CF4A}" type="datetimeFigureOut">
              <a:rPr lang="en-US" smtClean="0"/>
              <a:pPr/>
              <a:t>11/16/2017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6D8E0-B4D3-4BD8-865B-C31268D2AB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1238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anose="020B0600070205080204" pitchFamily="34" charset="-128"/>
              </a:rPr>
              <a:t>Choose a title for your presentation.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anose="020B0600070205080204" pitchFamily="34" charset="-128"/>
              </a:rPr>
              <a:t>Include your name, the course name and the assignment name.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1254AB1-2796-4E90-AAA3-2FFF863DFFDE}" type="slidenum">
              <a:rPr lang="en-US" altLang="en-US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189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8F97C9-196A-498D-8E00-41212127212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4481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00400"/>
            <a:ext cx="85344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5103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626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710965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76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2587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415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28457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99889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00400"/>
            <a:ext cx="85344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3022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41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544488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71140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6049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7762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07472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43467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447801"/>
            <a:ext cx="10363200" cy="1470025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200400"/>
            <a:ext cx="8534400" cy="24384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97243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25589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2496531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47593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CD202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36551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738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40731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955095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Box 1"/>
          <p:cNvSpPr txBox="1">
            <a:spLocks noChangeArrowheads="1"/>
          </p:cNvSpPr>
          <p:nvPr userDrawn="1"/>
        </p:nvSpPr>
        <p:spPr bwMode="auto">
          <a:xfrm>
            <a:off x="609600" y="6324600"/>
            <a:ext cx="2235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 smtClean="0">
                <a:solidFill>
                  <a:srgbClr val="002663"/>
                </a:solidFill>
              </a:rPr>
              <a:t>ECO 202</a:t>
            </a:r>
          </a:p>
        </p:txBody>
      </p:sp>
    </p:spTree>
    <p:extLst>
      <p:ext uri="{BB962C8B-B14F-4D97-AF65-F5344CB8AC3E}">
        <p14:creationId xmlns:p14="http://schemas.microsoft.com/office/powerpoint/2010/main" xmlns="" val="3734111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2663"/>
          </a:solidFill>
          <a:latin typeface="Arial"/>
          <a:ea typeface="ＭＳ Ｐゴシック" charset="0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Box 1"/>
          <p:cNvSpPr txBox="1">
            <a:spLocks noChangeArrowheads="1"/>
          </p:cNvSpPr>
          <p:nvPr userDrawn="1"/>
        </p:nvSpPr>
        <p:spPr bwMode="auto">
          <a:xfrm>
            <a:off x="609600" y="6324600"/>
            <a:ext cx="2235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 smtClean="0">
                <a:solidFill>
                  <a:srgbClr val="002663"/>
                </a:solidFill>
              </a:rPr>
              <a:t>ECO 202</a:t>
            </a:r>
          </a:p>
        </p:txBody>
      </p:sp>
    </p:spTree>
    <p:extLst>
      <p:ext uri="{BB962C8B-B14F-4D97-AF65-F5344CB8AC3E}">
        <p14:creationId xmlns:p14="http://schemas.microsoft.com/office/powerpoint/2010/main" xmlns="" val="3070649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2663"/>
          </a:solidFill>
          <a:latin typeface="Arial"/>
          <a:ea typeface="ＭＳ Ｐゴシック" charset="0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0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TextBox 1"/>
          <p:cNvSpPr txBox="1">
            <a:spLocks noChangeArrowheads="1"/>
          </p:cNvSpPr>
          <p:nvPr userDrawn="1"/>
        </p:nvSpPr>
        <p:spPr bwMode="auto">
          <a:xfrm>
            <a:off x="609600" y="6324600"/>
            <a:ext cx="2235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800" dirty="0" smtClean="0">
                <a:solidFill>
                  <a:srgbClr val="002663"/>
                </a:solidFill>
              </a:rPr>
              <a:t>ECO 202</a:t>
            </a:r>
          </a:p>
        </p:txBody>
      </p:sp>
    </p:spTree>
    <p:extLst>
      <p:ext uri="{BB962C8B-B14F-4D97-AF65-F5344CB8AC3E}">
        <p14:creationId xmlns:p14="http://schemas.microsoft.com/office/powerpoint/2010/main" xmlns="" val="321225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2663"/>
          </a:solidFill>
          <a:latin typeface="Arial"/>
          <a:ea typeface="ＭＳ Ｐゴシック" charset="0"/>
          <a:cs typeface="Arial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2663"/>
          </a:solidFill>
          <a:latin typeface="Arial" charset="0"/>
          <a:ea typeface="ＭＳ Ｐゴシック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2663"/>
          </a:solidFill>
          <a:latin typeface="Frank Goth ECd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C75B12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/>
          <a:ea typeface="ＭＳ Ｐゴシック" charset="0"/>
          <a:cs typeface="Times New Roman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itehouse.gov/" TargetMode="External"/><Relationship Id="rId2" Type="http://schemas.openxmlformats.org/officeDocument/2006/relationships/hyperlink" Target="http://www.cbo.gov/" TargetMode="Externa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://www.nber.or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pearsoncmg.com/ph/bp/bp_hubbard_econ_5/sectionvid/section2301.html" TargetMode="External"/><Relationship Id="rId2" Type="http://schemas.openxmlformats.org/officeDocument/2006/relationships/hyperlink" Target="http://media.pearsoncmg.com/ph/bp/bp_hubbard_econ_5/Figures/ch24/figure2404.html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www.youtube.com/watch?v=1qhJPqyJRo8" TargetMode="External"/><Relationship Id="rId5" Type="http://schemas.openxmlformats.org/officeDocument/2006/relationships/hyperlink" Target="http://media.pearsoncmg.com/ph/bp/bp_hubbard_econ_5/sectionvid/section2303.html" TargetMode="External"/><Relationship Id="rId4" Type="http://schemas.openxmlformats.org/officeDocument/2006/relationships/hyperlink" Target="http://media.pearsoncmg.com/ph/bp/bp_hubbard_econ_5/sectionvid/section2302.html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UKcy6kqtg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>
              <a:buFont typeface="Arial" charset="0"/>
              <a:buNone/>
              <a:defRPr/>
            </a:pPr>
            <a:r>
              <a:rPr lang="en-US" sz="2400" dirty="0">
                <a:cs typeface="+mn-cs"/>
              </a:rPr>
              <a:t>Your Name</a:t>
            </a:r>
          </a:p>
          <a:p>
            <a:pPr>
              <a:buFont typeface="Arial" charset="0"/>
              <a:buNone/>
              <a:defRPr/>
            </a:pPr>
            <a:r>
              <a:rPr lang="en-US" sz="2400" dirty="0">
                <a:cs typeface="+mn-cs"/>
              </a:rPr>
              <a:t>ECO 202</a:t>
            </a:r>
          </a:p>
          <a:p>
            <a:pPr>
              <a:buFont typeface="Arial" charset="0"/>
              <a:buNone/>
              <a:defRPr/>
            </a:pPr>
            <a:r>
              <a:rPr lang="en-US" sz="2400" dirty="0">
                <a:cs typeface="+mn-cs"/>
              </a:rPr>
              <a:t>Milestone </a:t>
            </a:r>
            <a:r>
              <a:rPr lang="en-US" sz="2400" dirty="0" smtClean="0">
                <a:cs typeface="+mn-cs"/>
              </a:rPr>
              <a:t>Two</a:t>
            </a:r>
            <a:endParaRPr lang="en-US" sz="2400" dirty="0"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1903413" y="65325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8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5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Fiscal Policy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707571" y="1295400"/>
            <a:ext cx="9840686" cy="48006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This rubric element wants you to look at the policies in place at the </a:t>
            </a:r>
            <a:r>
              <a:rPr lang="en-US" sz="2000" b="1" dirty="0"/>
              <a:t>start</a:t>
            </a:r>
            <a:r>
              <a:rPr lang="en-US" sz="2000" dirty="0"/>
              <a:t> of your chosen decade.</a:t>
            </a:r>
          </a:p>
          <a:p>
            <a:r>
              <a:rPr lang="en-US" sz="2000" dirty="0"/>
              <a:t>You will need to provide details on the policies and examine how they were related to macroeconomic issues at the time. </a:t>
            </a:r>
            <a:r>
              <a:rPr lang="en-US" sz="2000" dirty="0" smtClean="0"/>
              <a:t>Your </a:t>
            </a:r>
            <a:r>
              <a:rPr lang="en-US" sz="2000" dirty="0"/>
              <a:t>slide(s) on this will highlight the key </a:t>
            </a:r>
            <a:r>
              <a:rPr lang="en-US" sz="2000" dirty="0" smtClean="0"/>
              <a:t>points, </a:t>
            </a:r>
            <a:r>
              <a:rPr lang="en-US" sz="2000" dirty="0"/>
              <a:t>and your speaker notes will add the explanatory detail needed. </a:t>
            </a:r>
          </a:p>
          <a:p>
            <a:r>
              <a:rPr lang="en-US" sz="2000" dirty="0"/>
              <a:t>You may need to take a </a:t>
            </a:r>
            <a:r>
              <a:rPr lang="en-US" sz="2000" dirty="0" smtClean="0"/>
              <a:t>peek at </a:t>
            </a:r>
            <a:r>
              <a:rPr lang="en-US" sz="2000" dirty="0"/>
              <a:t>what was happening in the years leading up to the start of your decade. </a:t>
            </a:r>
          </a:p>
          <a:p>
            <a:r>
              <a:rPr lang="en-US" sz="2000" dirty="0"/>
              <a:t>Your work here should include scholarly research </a:t>
            </a:r>
            <a:r>
              <a:rPr lang="en-US" sz="2000" dirty="0" smtClean="0"/>
              <a:t>through which </a:t>
            </a:r>
            <a:r>
              <a:rPr lang="en-US" sz="2000" dirty="0"/>
              <a:t>you can best find information on specific fiscal </a:t>
            </a:r>
            <a:r>
              <a:rPr lang="en-US" sz="2000" dirty="0" smtClean="0"/>
              <a:t>policies—search </a:t>
            </a:r>
            <a:r>
              <a:rPr lang="en-US" sz="2000" dirty="0"/>
              <a:t>by </a:t>
            </a:r>
            <a:r>
              <a:rPr lang="en-US" sz="2000" dirty="0" smtClean="0"/>
              <a:t>president </a:t>
            </a:r>
            <a:r>
              <a:rPr lang="en-US" sz="2000" dirty="0"/>
              <a:t>instead of by </a:t>
            </a:r>
            <a:r>
              <a:rPr lang="en-US" sz="2000" dirty="0" smtClean="0"/>
              <a:t>years. Start </a:t>
            </a:r>
            <a:r>
              <a:rPr lang="en-US" sz="2000" dirty="0"/>
              <a:t>with these sites: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2"/>
              </a:rPr>
              <a:t>Congressional Budget Office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White House website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4"/>
              </a:rPr>
              <a:t>National Bureau of Economic Research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026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Fiscal Policy Actions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This rubric element wants you to examine what the fiscal policy initiatives were going </a:t>
            </a:r>
            <a:r>
              <a:rPr lang="en-US" sz="2000" dirty="0" smtClean="0"/>
              <a:t>forward </a:t>
            </a:r>
            <a:r>
              <a:rPr lang="en-US" sz="2000" dirty="0"/>
              <a:t>to respond to the changing economic landscape.  </a:t>
            </a:r>
          </a:p>
          <a:p>
            <a:r>
              <a:rPr lang="en-US" sz="2000" dirty="0"/>
              <a:t>You should specifically state what the intent of the actions </a:t>
            </a:r>
            <a:r>
              <a:rPr lang="en-US" sz="2000" dirty="0" smtClean="0"/>
              <a:t>was—for instance</a:t>
            </a:r>
            <a:r>
              <a:rPr lang="en-US" sz="2000" dirty="0"/>
              <a:t>, it could be to decrease unemployment.  </a:t>
            </a:r>
          </a:p>
          <a:p>
            <a:r>
              <a:rPr lang="en-US" sz="2000" dirty="0"/>
              <a:t>Then, use our macroeconomic principles and models (like the </a:t>
            </a:r>
            <a:r>
              <a:rPr lang="en-US" sz="2000" dirty="0">
                <a:hlinkClick r:id="rId2"/>
              </a:rPr>
              <a:t>AD-AS model</a:t>
            </a:r>
            <a:r>
              <a:rPr lang="en-US" sz="2000" dirty="0"/>
              <a:t> or </a:t>
            </a:r>
            <a:r>
              <a:rPr lang="en-US" sz="2000" dirty="0">
                <a:hlinkClick r:id="rId3"/>
              </a:rPr>
              <a:t>Keynesian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consumption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function</a:t>
            </a:r>
            <a:r>
              <a:rPr lang="en-US" sz="2000" dirty="0"/>
              <a:t>) to </a:t>
            </a:r>
            <a:r>
              <a:rPr lang="en-US" sz="2000" dirty="0">
                <a:hlinkClick r:id="rId6"/>
              </a:rPr>
              <a:t>explain why the action would lead to the outcome desired by the government</a:t>
            </a:r>
            <a:r>
              <a:rPr lang="en-US" sz="2000" dirty="0"/>
              <a:t>.  </a:t>
            </a:r>
          </a:p>
          <a:p>
            <a:r>
              <a:rPr lang="en-US" sz="2000" dirty="0"/>
              <a:t>Keep the main points (and any use of graphs to show the economic models) on the </a:t>
            </a:r>
            <a:r>
              <a:rPr lang="en-US" sz="2000" dirty="0" smtClean="0"/>
              <a:t>slide, </a:t>
            </a:r>
            <a:r>
              <a:rPr lang="en-US" sz="2000" dirty="0"/>
              <a:t>and use the speaker notes to add full explanation.  </a:t>
            </a:r>
          </a:p>
          <a:p>
            <a:r>
              <a:rPr lang="en-US" sz="2000" dirty="0"/>
              <a:t>Scholarly research is required here as well (this may overlap with research from the previous element, as appropriate).</a:t>
            </a:r>
            <a:endParaRPr lang="en-US" altLang="en-US" sz="2000" dirty="0">
              <a:latin typeface="Times New Roman" panose="02020603050405020304" pitchFamily="18" charset="0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0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Fiscal Policy Impact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After looking at what the government set out to do and why, you will now examine </a:t>
            </a:r>
            <a:r>
              <a:rPr lang="en-US" sz="2000" dirty="0" smtClean="0"/>
              <a:t>whether it </a:t>
            </a:r>
            <a:r>
              <a:rPr lang="en-US" sz="2000" dirty="0"/>
              <a:t>actually worked.  </a:t>
            </a:r>
          </a:p>
          <a:p>
            <a:r>
              <a:rPr lang="en-US" sz="2000" dirty="0"/>
              <a:t>You will look at the macroeconomic data (which you already gathered in </a:t>
            </a:r>
            <a:r>
              <a:rPr lang="en-US" sz="2000" dirty="0" smtClean="0"/>
              <a:t>Milestone </a:t>
            </a:r>
            <a:r>
              <a:rPr lang="en-US" sz="2000" dirty="0"/>
              <a:t>O</a:t>
            </a:r>
            <a:r>
              <a:rPr lang="en-US" sz="2000" dirty="0" smtClean="0"/>
              <a:t>ne</a:t>
            </a:r>
            <a:r>
              <a:rPr lang="en-US" sz="2000" dirty="0"/>
              <a:t>) to see if policy actions achieved their </a:t>
            </a:r>
            <a:r>
              <a:rPr lang="en-US" sz="2000" dirty="0" smtClean="0"/>
              <a:t>goals. </a:t>
            </a:r>
            <a:r>
              <a:rPr lang="en-US" sz="2000" dirty="0"/>
              <a:t>F</a:t>
            </a:r>
            <a:r>
              <a:rPr lang="en-US" sz="2000" dirty="0" smtClean="0"/>
              <a:t>or </a:t>
            </a:r>
            <a:r>
              <a:rPr lang="en-US" sz="2000" dirty="0"/>
              <a:t>instance, </a:t>
            </a:r>
            <a:r>
              <a:rPr lang="en-US" sz="2000" dirty="0" smtClean="0"/>
              <a:t>President Johnson’s “War </a:t>
            </a:r>
            <a:r>
              <a:rPr lang="en-US" sz="2000" dirty="0"/>
              <a:t>on </a:t>
            </a:r>
            <a:r>
              <a:rPr lang="en-US" sz="2000" dirty="0" smtClean="0"/>
              <a:t>Poverty” </a:t>
            </a:r>
            <a:r>
              <a:rPr lang="en-US" sz="2000" dirty="0"/>
              <a:t>aimed to reduce poverty in the U.S. and, in doing so, create a stronger economy</a:t>
            </a:r>
            <a:r>
              <a:rPr lang="en-US" sz="2000" dirty="0" smtClean="0"/>
              <a:t>. </a:t>
            </a:r>
            <a:r>
              <a:rPr lang="en-US" sz="2000" dirty="0"/>
              <a:t>With less poverty, we should see increased consumption and higher growth rates. 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Keep in mind that there may be times when the government misread the economy and implemented a policy that had unintended </a:t>
            </a:r>
            <a:r>
              <a:rPr lang="en-US" altLang="en-US" sz="2000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effects,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so </a:t>
            </a:r>
            <a:r>
              <a:rPr lang="en-US" altLang="en-US" sz="2000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it is </a:t>
            </a:r>
            <a:r>
              <a:rPr lang="en-US" altLang="en-US" sz="2000" dirty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important to compare what was observed after the policy in the macroeconomic data to what the policy objectives were.</a:t>
            </a:r>
          </a:p>
        </p:txBody>
      </p:sp>
    </p:spTree>
    <p:extLst>
      <p:ext uri="{BB962C8B-B14F-4D97-AF65-F5344CB8AC3E}">
        <p14:creationId xmlns:p14="http://schemas.microsoft.com/office/powerpoint/2010/main" xmlns="" val="302548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Include references in </a:t>
            </a:r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APA style</a:t>
            </a:r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2221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NHU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NHU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SNHU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67F6D1A260A4394C18F5AF72445EA" ma:contentTypeVersion="3" ma:contentTypeDescription="Create a new document." ma:contentTypeScope="" ma:versionID="d6a723735a0ade9a92961b83aee31dd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345bd7673956a623930e5662e321f3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91B3FD3-098E-44DA-AF51-60FEC49072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9368F2-8A25-48F6-9E6D-533284B922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B0D9133-C5A8-478E-8E86-3064817792F1}">
  <ds:schemaRefs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131</Words>
  <Application>Microsoft Office PowerPoint</Application>
  <PresentationFormat>Custom</PresentationFormat>
  <Paragraphs>28</Paragraphs>
  <Slides>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SNHU</vt:lpstr>
      <vt:lpstr>1_SNHU</vt:lpstr>
      <vt:lpstr>2_SNHU</vt:lpstr>
      <vt:lpstr>Presentation Title</vt:lpstr>
      <vt:lpstr>Fiscal Policy</vt:lpstr>
      <vt:lpstr>Fiscal Policy Actions</vt:lpstr>
      <vt:lpstr>Fiscal Policy Impact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Soto, Nicole</dc:creator>
  <cp:lastModifiedBy>Bubba</cp:lastModifiedBy>
  <cp:revision>4</cp:revision>
  <dcterms:created xsi:type="dcterms:W3CDTF">2015-11-20T13:52:14Z</dcterms:created>
  <dcterms:modified xsi:type="dcterms:W3CDTF">2017-11-16T23:44:14Z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0x01010019267F6D1A260A4394C18F5AF72445EA</vt:lpwstr>
  </property>
</Properties>
</file>